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88" r:id="rId4"/>
    <p:sldId id="28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2" r:id="rId26"/>
    <p:sldId id="277" r:id="rId27"/>
    <p:sldId id="278" r:id="rId28"/>
    <p:sldId id="279" r:id="rId29"/>
    <p:sldId id="280" r:id="rId30"/>
    <p:sldId id="281" r:id="rId31"/>
    <p:sldId id="282" r:id="rId32"/>
    <p:sldId id="290" r:id="rId33"/>
    <p:sldId id="291" r:id="rId34"/>
    <p:sldId id="293" r:id="rId35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6E4FF4D8-9E1A-4BA2-85C1-B6A6A95BB8B2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C0B7059-44ED-458F-A228-07C7C8D3ED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hapsodes.fll.vt.edu/Iliad/iliad.ht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3200" dirty="0" smtClean="0"/>
              <a:t>Introduction to Classical Mythology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Introduction </a:t>
            </a:r>
            <a:r>
              <a:rPr lang="en-US" dirty="0"/>
              <a:t>to Epic		</a:t>
            </a:r>
            <a:r>
              <a:rPr lang="en-US" i="1" dirty="0"/>
              <a:t>Iliad</a:t>
            </a:r>
            <a:r>
              <a:rPr lang="en-US" dirty="0"/>
              <a:t> </a:t>
            </a:r>
            <a:r>
              <a:rPr lang="en-US" dirty="0" smtClean="0"/>
              <a:t>1-4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story told?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Many kinds of oral poetry around the world are built out of formulas, short building-blocks of language.</a:t>
            </a:r>
          </a:p>
          <a:p>
            <a:pPr>
              <a:buNone/>
            </a:pPr>
            <a:r>
              <a:rPr lang="en-US" dirty="0" smtClean="0"/>
              <a:t>“Rosy-fingered Dawn”</a:t>
            </a:r>
          </a:p>
          <a:p>
            <a:pPr>
              <a:buNone/>
            </a:pPr>
            <a:r>
              <a:rPr lang="en-US" dirty="0" smtClean="0"/>
              <a:t>“</a:t>
            </a:r>
            <a:r>
              <a:rPr lang="en-US" dirty="0" err="1" smtClean="0"/>
              <a:t>Swiftfooted</a:t>
            </a:r>
            <a:r>
              <a:rPr lang="en-US" dirty="0" smtClean="0"/>
              <a:t> Achilles”</a:t>
            </a:r>
          </a:p>
          <a:p>
            <a:pPr>
              <a:buNone/>
            </a:pPr>
            <a:r>
              <a:rPr lang="en-US" dirty="0" smtClean="0"/>
              <a:t>“white-armed Hera”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By mixing and matching these kinds of phrases (built out of everyday speech), oral poets can compose poems of amazing length and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Avdo</a:t>
            </a:r>
            <a:r>
              <a:rPr lang="en-US" sz="3600" dirty="0" smtClean="0"/>
              <a:t> </a:t>
            </a:r>
            <a:r>
              <a:rPr lang="en-US" sz="3600" dirty="0" err="1" smtClean="0"/>
              <a:t>Mededovic</a:t>
            </a:r>
            <a:r>
              <a:rPr lang="en-US" sz="3600" dirty="0" smtClean="0"/>
              <a:t> (recorded 1935)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038600" y="609600"/>
            <a:ext cx="49135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When the wedding-guests came to </a:t>
            </a:r>
            <a:r>
              <a:rPr lang="en-US" sz="1600" dirty="0" err="1" smtClean="0"/>
              <a:t>Raska</a:t>
            </a:r>
            <a:endParaRPr lang="en-US" sz="1600" dirty="0" smtClean="0"/>
          </a:p>
          <a:p>
            <a:r>
              <a:rPr lang="en-US" sz="1600" dirty="0" smtClean="0"/>
              <a:t>Alas, Sava inquired of </a:t>
            </a:r>
            <a:r>
              <a:rPr lang="en-US" sz="1600" dirty="0" err="1" smtClean="0"/>
              <a:t>Seremet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“My brother-in-law, </a:t>
            </a:r>
            <a:r>
              <a:rPr lang="en-US" sz="1600" dirty="0" err="1" smtClean="0"/>
              <a:t>Seremetovic</a:t>
            </a:r>
            <a:r>
              <a:rPr lang="en-US" sz="1600" dirty="0" smtClean="0"/>
              <a:t>!</a:t>
            </a:r>
          </a:p>
          <a:p>
            <a:r>
              <a:rPr lang="en-US" sz="1600" dirty="0" smtClean="0"/>
              <a:t>Who are the guests, from what border do they come?</a:t>
            </a:r>
          </a:p>
          <a:p>
            <a:r>
              <a:rPr lang="en-US" sz="1600" dirty="0" smtClean="0"/>
              <a:t>In seven years such wedding-guests have not come hither</a:t>
            </a:r>
          </a:p>
          <a:p>
            <a:r>
              <a:rPr lang="en-US" sz="1600" dirty="0" smtClean="0"/>
              <a:t>To fetch </a:t>
            </a:r>
            <a:r>
              <a:rPr lang="en-US" sz="1600" dirty="0" err="1" smtClean="0"/>
              <a:t>Sestokrilovic’s</a:t>
            </a:r>
            <a:r>
              <a:rPr lang="en-US" sz="1600" dirty="0" smtClean="0"/>
              <a:t> daughter </a:t>
            </a:r>
            <a:r>
              <a:rPr lang="en-US" sz="1600" dirty="0" err="1" smtClean="0"/>
              <a:t>Hankija</a:t>
            </a:r>
            <a:r>
              <a:rPr lang="en-US" sz="1600" dirty="0" smtClean="0"/>
              <a:t>!”</a:t>
            </a:r>
          </a:p>
          <a:p>
            <a:r>
              <a:rPr lang="en-US" sz="1600" dirty="0" smtClean="0"/>
              <a:t>And </a:t>
            </a:r>
            <a:r>
              <a:rPr lang="en-US" sz="1600" dirty="0" err="1" smtClean="0"/>
              <a:t>Seremet</a:t>
            </a:r>
            <a:r>
              <a:rPr lang="en-US" sz="1600" dirty="0" smtClean="0"/>
              <a:t> spoke to Sava and said:</a:t>
            </a:r>
          </a:p>
          <a:p>
            <a:r>
              <a:rPr lang="en-US" sz="1600" dirty="0" smtClean="0"/>
              <a:t>“Those are two imperial </a:t>
            </a:r>
            <a:r>
              <a:rPr lang="en-US" sz="1600" dirty="0" err="1" smtClean="0"/>
              <a:t>vezirs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One, Sava, is from the city of </a:t>
            </a:r>
            <a:r>
              <a:rPr lang="en-US" sz="1600" dirty="0" err="1" smtClean="0"/>
              <a:t>Budim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And the other is the pasha of </a:t>
            </a:r>
            <a:r>
              <a:rPr lang="en-US" sz="1600" dirty="0" err="1" smtClean="0"/>
              <a:t>Travnick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They are both riding Al </a:t>
            </a:r>
            <a:r>
              <a:rPr lang="en-US" sz="1600" dirty="0" err="1" smtClean="0"/>
              <a:t>Otman’s</a:t>
            </a:r>
            <a:r>
              <a:rPr lang="en-US" sz="1600" dirty="0" smtClean="0"/>
              <a:t> horses.”</a:t>
            </a:r>
            <a:br>
              <a:rPr lang="en-US" sz="1600" dirty="0" smtClean="0"/>
            </a:br>
            <a:r>
              <a:rPr lang="en-US" sz="1600" dirty="0" smtClean="0"/>
              <a:t>When Sava heard </a:t>
            </a:r>
            <a:r>
              <a:rPr lang="en-US" sz="1600" dirty="0" err="1" smtClean="0"/>
              <a:t>Seremet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Then Sava spoke to him and said:</a:t>
            </a:r>
            <a:br>
              <a:rPr lang="en-US" sz="1600" dirty="0" smtClean="0"/>
            </a:br>
            <a:r>
              <a:rPr lang="en-US" sz="1600" dirty="0" smtClean="0"/>
              <a:t>“Woe is me! O merciful God!</a:t>
            </a:r>
          </a:p>
          <a:p>
            <a:r>
              <a:rPr lang="en-US" sz="1600" dirty="0" smtClean="0"/>
              <a:t>Had I known that they were imperial guests</a:t>
            </a:r>
          </a:p>
          <a:p>
            <a:r>
              <a:rPr lang="en-US" sz="1600" dirty="0" smtClean="0"/>
              <a:t>With pashas and heroes of the border among them,</a:t>
            </a:r>
          </a:p>
          <a:p>
            <a:r>
              <a:rPr lang="en-US" sz="1600" dirty="0" smtClean="0"/>
              <a:t>I would not have set out, nor come hither.</a:t>
            </a:r>
          </a:p>
          <a:p>
            <a:r>
              <a:rPr lang="en-US" sz="1600" dirty="0" smtClean="0"/>
              <a:t>Nor would I….”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928657"/>
            <a:ext cx="254569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Themes</a:t>
            </a:r>
            <a:br>
              <a:rPr lang="en-US" dirty="0" smtClean="0"/>
            </a:br>
            <a:r>
              <a:rPr lang="en-US" sz="2700" dirty="0" smtClean="0"/>
              <a:t>Jason and the Argonauts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685800"/>
            <a:ext cx="7543800" cy="381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/>
          </a:p>
        </p:txBody>
      </p:sp>
      <p:pic>
        <p:nvPicPr>
          <p:cNvPr id="4" name="Picture 3" descr="Jason &amp; the Dragon, Athenian red figure kylix&#10;C5th B.C., Gregorian Etruscan Museum, Vatican City" title="vase painting of Jason and the dragon guarding the Golden Fleec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09600"/>
            <a:ext cx="3810000" cy="3886200"/>
          </a:xfrm>
          <a:prstGeom prst="rect">
            <a:avLst/>
          </a:prstGeom>
        </p:spPr>
      </p:pic>
      <p:pic>
        <p:nvPicPr>
          <p:cNvPr id="5" name="Picture 4" title="poster for the 1963 Hollywood film, Jason and the Argonaut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3544" y="620486"/>
            <a:ext cx="3902067" cy="38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Themes</a:t>
            </a:r>
            <a:br>
              <a:rPr lang="en-US" dirty="0" smtClean="0"/>
            </a:br>
            <a:r>
              <a:rPr lang="en-US" sz="3000" dirty="0" smtClean="0"/>
              <a:t>The Theban Cycle</a:t>
            </a:r>
            <a:endParaRPr lang="en-US" sz="3000" dirty="0"/>
          </a:p>
        </p:txBody>
      </p:sp>
      <p:pic>
        <p:nvPicPr>
          <p:cNvPr id="5" name="Picture 4" descr="Gustave Moreau, 1864. Metropolitan Museum, New York." title="Painting of Oedipus and the Sphinx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770612"/>
            <a:ext cx="3215813" cy="4049269"/>
          </a:xfrm>
          <a:prstGeom prst="rect">
            <a:avLst/>
          </a:prstGeom>
        </p:spPr>
      </p:pic>
      <p:pic>
        <p:nvPicPr>
          <p:cNvPr id="2050" name="Picture 2" descr="Scene from the Seven against Thebes: Capaneus scales the city wall of Thebes, Campanian red-figure amphora, ca. 340 BC, Getty Villa (92.AE.86)" title="greek vase painting of scene from the Theban Cyc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762000"/>
            <a:ext cx="3047999" cy="406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Themes</a:t>
            </a:r>
            <a:br>
              <a:rPr lang="en-US" dirty="0" smtClean="0"/>
            </a:br>
            <a:r>
              <a:rPr lang="en-US" sz="3000" dirty="0" smtClean="0"/>
              <a:t>The </a:t>
            </a:r>
            <a:r>
              <a:rPr lang="en-US" sz="3000" dirty="0" err="1" smtClean="0"/>
              <a:t>Calydonian</a:t>
            </a:r>
            <a:r>
              <a:rPr lang="en-US" sz="3000" dirty="0" smtClean="0"/>
              <a:t> Boar Hunt</a:t>
            </a:r>
            <a:endParaRPr lang="en-US" sz="3000" dirty="0"/>
          </a:p>
        </p:txBody>
      </p:sp>
      <p:pic>
        <p:nvPicPr>
          <p:cNvPr id="9218" name="Picture 2" descr="Athenian black-figure clay vase, about 600-650 BC. Florence, Museo Archeologico Etrusco 4209" title="vase painting of the Calydonian bo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8539"/>
            <a:ext cx="7543800" cy="2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 Francesco Mosca, called Moschino , Italian , 1525-1578&#10;Atalanta and Meleager with the Calydonian Boar ,&#10;ca. 1564-1565&#10;Location: Gallery Sculpture Hall, Nelson-Atkins Museum, Kansas City, MO.&#10;&#10;Carrara marble " title="statue of Meleager and Atalanta with the head of the Calydonian Bo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352800"/>
            <a:ext cx="20585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51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Epic Themes – The Trojan War</a:t>
            </a:r>
            <a:endParaRPr lang="en-US" sz="4000" dirty="0"/>
          </a:p>
        </p:txBody>
      </p:sp>
      <p:pic>
        <p:nvPicPr>
          <p:cNvPr id="4" name="Content Placeholder 3" title="map of Ancient Greek cities showing the location of Troy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503720"/>
            <a:ext cx="5638800" cy="4734755"/>
          </a:xfrm>
        </p:spPr>
      </p:pic>
    </p:spTree>
    <p:extLst>
      <p:ext uri="{BB962C8B-B14F-4D97-AF65-F5344CB8AC3E}">
        <p14:creationId xmlns:p14="http://schemas.microsoft.com/office/powerpoint/2010/main" val="226210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Epic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Trojan War – the </a:t>
            </a:r>
            <a:r>
              <a:rPr lang="en-US" i="1" dirty="0" smtClean="0"/>
              <a:t>Epic Cycle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err="1" smtClean="0"/>
              <a:t>Cypria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smtClean="0"/>
              <a:t>Iliad</a:t>
            </a:r>
            <a:r>
              <a:rPr lang="en-US" dirty="0" smtClean="0"/>
              <a:t> 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err="1" smtClean="0"/>
              <a:t>Aethiopis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smtClean="0"/>
              <a:t>Little Iliad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err="1" smtClean="0"/>
              <a:t>Ilioupersis</a:t>
            </a:r>
            <a:r>
              <a:rPr lang="en-US" dirty="0" smtClean="0"/>
              <a:t> (The </a:t>
            </a:r>
            <a:r>
              <a:rPr lang="en-US" i="1" dirty="0" smtClean="0"/>
              <a:t>Sack of Troy</a:t>
            </a:r>
            <a:r>
              <a:rPr lang="en-US" dirty="0" smtClean="0"/>
              <a:t>)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err="1" smtClean="0"/>
              <a:t>Nostoi</a:t>
            </a:r>
            <a:r>
              <a:rPr lang="en-US" dirty="0" smtClean="0"/>
              <a:t> (The </a:t>
            </a:r>
            <a:r>
              <a:rPr lang="en-US" i="1" dirty="0" smtClean="0"/>
              <a:t>Returns Home)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smtClean="0"/>
              <a:t>Odyssey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i="1" dirty="0" err="1" smtClean="0"/>
              <a:t>Telegonia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836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Cypria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743200"/>
            <a:ext cx="3276600" cy="6096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dirty="0" smtClean="0"/>
              <a:t>Wedding of </a:t>
            </a:r>
            <a:r>
              <a:rPr lang="en-US" dirty="0" err="1" smtClean="0"/>
              <a:t>Peleus</a:t>
            </a:r>
            <a:r>
              <a:rPr lang="en-US" dirty="0" smtClean="0"/>
              <a:t> and Thetis</a:t>
            </a:r>
          </a:p>
        </p:txBody>
      </p:sp>
      <p:pic>
        <p:nvPicPr>
          <p:cNvPr id="4" name="Picture 3" descr="A. Bloemaert 1564-1651: &#10;Wedding of Peleus and Thetis. &#10;Mauritshuis, Den Haag&#10;" title="painting of wedding of Peleus and Theseu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610116"/>
            <a:ext cx="4114800" cy="46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Cypria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dirty="0" smtClean="0"/>
              <a:t>Wedding of </a:t>
            </a:r>
            <a:r>
              <a:rPr lang="en-US" dirty="0" err="1" smtClean="0"/>
              <a:t>Peleus</a:t>
            </a:r>
            <a:r>
              <a:rPr lang="en-US" dirty="0" smtClean="0"/>
              <a:t> and Thetis</a:t>
            </a:r>
          </a:p>
          <a:p>
            <a:pPr>
              <a:buNone/>
            </a:pPr>
            <a:r>
              <a:rPr lang="en-US" dirty="0" smtClean="0"/>
              <a:t>Judgment of Paris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4" descr="Will Tuck (1979- ), The Judgment of Paris&#10;" title="staging of the judgment of Paris using Barbie doll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295400"/>
            <a:ext cx="40481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Cypria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dirty="0" smtClean="0"/>
              <a:t>Wedding of </a:t>
            </a:r>
            <a:r>
              <a:rPr lang="en-US" dirty="0" err="1" smtClean="0"/>
              <a:t>Peleus</a:t>
            </a:r>
            <a:r>
              <a:rPr lang="en-US" dirty="0" smtClean="0"/>
              <a:t> and Thetis</a:t>
            </a:r>
          </a:p>
          <a:p>
            <a:pPr>
              <a:buNone/>
            </a:pPr>
            <a:r>
              <a:rPr lang="en-US" dirty="0" err="1" smtClean="0"/>
              <a:t>Judgement</a:t>
            </a:r>
            <a:r>
              <a:rPr lang="en-US" dirty="0" smtClean="0"/>
              <a:t> of Paris</a:t>
            </a:r>
          </a:p>
          <a:p>
            <a:pPr>
              <a:buNone/>
            </a:pPr>
            <a:r>
              <a:rPr lang="en-US" dirty="0" smtClean="0"/>
              <a:t>Abduction of Helen</a:t>
            </a:r>
          </a:p>
          <a:p>
            <a:pPr>
              <a:buNone/>
            </a:pPr>
            <a:r>
              <a:rPr lang="en-US" dirty="0" smtClean="0"/>
              <a:t>Gathering of heroes for battle</a:t>
            </a:r>
          </a:p>
          <a:p>
            <a:pPr>
              <a:buNone/>
            </a:pPr>
            <a:r>
              <a:rPr lang="en-US" dirty="0" smtClean="0"/>
              <a:t>First nine years of the War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3074" name="Picture 2" descr="Achilles on Skyros, 1656 painting by Nicolas Poussin, now in the Virginia Museum of Fine Arts, Richmond." title="painting of Achilles on Scy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40428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1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Who is the chief hero of the </a:t>
            </a:r>
            <a:r>
              <a:rPr lang="en-US" i="1" dirty="0" smtClean="0"/>
              <a:t>Iliad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Aeneas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Anchises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Achilles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Agamemnon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Aethiopis</a:t>
            </a:r>
            <a:endParaRPr lang="en-US" i="1" dirty="0"/>
          </a:p>
        </p:txBody>
      </p:sp>
      <p:pic>
        <p:nvPicPr>
          <p:cNvPr id="4" name="Content Placeholder 3" descr="Exekias Painter, c. 530 BC. British Museum.&#10;" title="black-figure vase painting of Achilles killing Penthesilea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09691" y="1436007"/>
            <a:ext cx="3219309" cy="2269613"/>
          </a:xfrm>
        </p:spPr>
      </p:pic>
      <p:pic>
        <p:nvPicPr>
          <p:cNvPr id="5" name="Picture 4" descr="painted by the Douris painter, Interior from an Attic red-figure cup, ca. 490–480 BC. From Capua, Italy. Louvre Museum, Paris" title="vase painting of Eos lifting the body of her son Memnon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1447800"/>
            <a:ext cx="2286000" cy="2269613"/>
          </a:xfrm>
          <a:prstGeom prst="rect">
            <a:avLst/>
          </a:prstGeom>
        </p:spPr>
      </p:pic>
      <p:pic>
        <p:nvPicPr>
          <p:cNvPr id="6" name="Picture 5" descr="Collection:  University Museum, University of Pennsylvania&#10;Summary:  Side A: death of Achilles. Side B: death of Antilochos.&#10;Ware:  Attic Black Figure&#10;Painter:  Attributed to Exekias&#10;Context:  Said to be from Orvieto&#10;Date:  ca. 550 BC - ca. 525 BC" title="black-figure vase painting of the death of Achille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000" y="1447800"/>
            <a:ext cx="3335577" cy="2268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42672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Achilles defeats </a:t>
            </a:r>
            <a:r>
              <a:rPr lang="en-US" dirty="0" err="1" smtClean="0"/>
              <a:t>Penthisilea</a:t>
            </a:r>
            <a:r>
              <a:rPr lang="en-US" dirty="0" smtClean="0"/>
              <a:t>, the Amazon Queen</a:t>
            </a:r>
          </a:p>
          <a:p>
            <a:pPr marL="342900" indent="-342900">
              <a:buAutoNum type="arabicPeriod"/>
            </a:pPr>
            <a:r>
              <a:rPr lang="en-US" dirty="0" smtClean="0"/>
              <a:t>Achilles defeats </a:t>
            </a:r>
            <a:r>
              <a:rPr lang="en-US" dirty="0" err="1" smtClean="0"/>
              <a:t>Memnon</a:t>
            </a:r>
            <a:r>
              <a:rPr lang="en-US" dirty="0" smtClean="0"/>
              <a:t>, Ethiopian son of Eos the Dawn Goddess</a:t>
            </a:r>
          </a:p>
          <a:p>
            <a:pPr marL="342900" indent="-342900">
              <a:buAutoNum type="arabicPeriod"/>
            </a:pPr>
            <a:r>
              <a:rPr lang="en-US" dirty="0" smtClean="0"/>
              <a:t>Achilles killed by Paris with Apollo’s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5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Little Iliad</a:t>
            </a:r>
            <a:endParaRPr lang="en-US" i="1" dirty="0"/>
          </a:p>
        </p:txBody>
      </p:sp>
      <p:pic>
        <p:nvPicPr>
          <p:cNvPr id="4" name="Content Placeholder 3" descr="Attic black-figure oinochoe, ca. 520 BC. Taleides painter. Louvre Museum, Paris" title="vase painting of Ajax and Odysseus fighting over the armor of Achilles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685800"/>
            <a:ext cx="3550920" cy="3223305"/>
          </a:xfrm>
        </p:spPr>
      </p:pic>
      <p:pic>
        <p:nvPicPr>
          <p:cNvPr id="5" name="Picture 4" descr="Etrurian red-figured calyx-krater, ca. 400–350 BC. Said to be from Vulci. British Museum, London" title="vase painting of the suicide of Ajax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685800"/>
            <a:ext cx="3724275" cy="323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267200"/>
            <a:ext cx="8686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700" dirty="0" smtClean="0"/>
              <a:t>Ajax (strength) and Odysseus (cunning) fight for Achilles’ </a:t>
            </a:r>
            <a:r>
              <a:rPr lang="en-US" sz="1700" dirty="0" err="1" smtClean="0"/>
              <a:t>armour</a:t>
            </a:r>
            <a:r>
              <a:rPr lang="en-US" sz="1700" dirty="0" smtClean="0"/>
              <a:t>; Odysseus wins.</a:t>
            </a:r>
          </a:p>
          <a:p>
            <a:pPr marL="342900" indent="-342900">
              <a:buAutoNum type="arabicPeriod"/>
            </a:pPr>
            <a:r>
              <a:rPr lang="en-US" sz="1700" dirty="0" smtClean="0"/>
              <a:t>Ajax goes mad and commits suicide; Odysseus gives the </a:t>
            </a:r>
            <a:r>
              <a:rPr lang="en-US" sz="1700" dirty="0" err="1" smtClean="0"/>
              <a:t>armour</a:t>
            </a:r>
            <a:r>
              <a:rPr lang="en-US" sz="1700" dirty="0" smtClean="0"/>
              <a:t> to Achilles’ son</a:t>
            </a:r>
            <a:r>
              <a:rPr lang="en-US" sz="1700" dirty="0"/>
              <a:t> </a:t>
            </a:r>
            <a:r>
              <a:rPr lang="en-US" sz="1700" dirty="0" err="1" smtClean="0"/>
              <a:t>Neoptolemos</a:t>
            </a:r>
            <a:endParaRPr lang="en-US" sz="1700" dirty="0" smtClean="0"/>
          </a:p>
          <a:p>
            <a:pPr marL="342900" indent="-342900">
              <a:buAutoNum type="arabicPeriod"/>
            </a:pPr>
            <a:r>
              <a:rPr lang="en-US" sz="1700" dirty="0" smtClean="0"/>
              <a:t>The Trojan Horse is built</a:t>
            </a:r>
          </a:p>
        </p:txBody>
      </p:sp>
    </p:spTree>
    <p:extLst>
      <p:ext uri="{BB962C8B-B14F-4D97-AF65-F5344CB8AC3E}">
        <p14:creationId xmlns:p14="http://schemas.microsoft.com/office/powerpoint/2010/main" val="85319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Sack of Troy</a:t>
            </a:r>
            <a:endParaRPr lang="en-US" i="1" dirty="0"/>
          </a:p>
        </p:txBody>
      </p:sp>
      <p:pic>
        <p:nvPicPr>
          <p:cNvPr id="5" name="Picture 4" descr="film &quot;Helen of Troy,&quot; 1956. Directed Robert Wise." title="still from film representation of the sack of Troy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219200"/>
            <a:ext cx="3672591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4419600"/>
            <a:ext cx="325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The Trojans take the horse in</a:t>
            </a:r>
          </a:p>
          <a:p>
            <a:pPr marL="342900" indent="-342900">
              <a:buAutoNum type="arabicPeriod"/>
            </a:pPr>
            <a:r>
              <a:rPr lang="en-US" dirty="0" smtClean="0"/>
              <a:t>Troy is destroyed </a:t>
            </a:r>
            <a:endParaRPr lang="en-US" dirty="0"/>
          </a:p>
        </p:txBody>
      </p:sp>
      <p:pic>
        <p:nvPicPr>
          <p:cNvPr id="4098" name="Picture 2" descr="Museo Nazionale, Naples, Italy" title="Roman Wall-painting from Pompeii of the Trojan Horse being dragged into Tro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4" y="1247891"/>
            <a:ext cx="407185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87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i="1" dirty="0" smtClean="0"/>
              <a:t>NOT </a:t>
            </a:r>
            <a:r>
              <a:rPr lang="en-US" dirty="0" smtClean="0"/>
              <a:t>in the </a:t>
            </a:r>
            <a:r>
              <a:rPr lang="en-US" i="1" dirty="0" smtClean="0"/>
              <a:t>Iliad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Judgment of Paris</a:t>
            </a:r>
          </a:p>
          <a:p>
            <a:pPr marL="514350" indent="-514350">
              <a:buAutoNum type="arabicPeriod"/>
            </a:pPr>
            <a:r>
              <a:rPr lang="en-US" dirty="0" smtClean="0"/>
              <a:t>Well over 90% of the war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Death of Achilles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Trojan Horse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Fall of 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25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/>
              <a:t>IS</a:t>
            </a:r>
            <a:r>
              <a:rPr lang="en-US" dirty="0" smtClean="0"/>
              <a:t>  in the </a:t>
            </a:r>
            <a:r>
              <a:rPr lang="en-US" i="1" dirty="0" smtClean="0"/>
              <a:t>Iliad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9555" y="3429000"/>
            <a:ext cx="4191000" cy="1905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 smtClean="0">
                <a:latin typeface="Palatino Linotype" pitchFamily="18" charset="0"/>
              </a:rPr>
              <a:t>	</a:t>
            </a:r>
            <a:r>
              <a:rPr lang="el-GR" sz="1400" dirty="0" smtClean="0">
                <a:latin typeface="Palatino Linotype" pitchFamily="18" charset="0"/>
              </a:rPr>
              <a:t>μῆνιν ἄειδε θεὰ Πηληϊάδεω Ἀχιλῆος</a:t>
            </a:r>
            <a:br>
              <a:rPr lang="el-GR" sz="1400" dirty="0" smtClean="0">
                <a:latin typeface="Palatino Linotype" pitchFamily="18" charset="0"/>
              </a:rPr>
            </a:br>
            <a:r>
              <a:rPr lang="el-GR" sz="1400" dirty="0" smtClean="0">
                <a:latin typeface="Palatino Linotype" pitchFamily="18" charset="0"/>
              </a:rPr>
              <a:t>οὐλομένην, ἣ μυρί᾽ Ἀχαιοῖς ἄλγε᾽</a:t>
            </a:r>
            <a:r>
              <a:rPr lang="en-US" sz="1400" dirty="0" smtClean="0">
                <a:latin typeface="Palatino Linotype" pitchFamily="18" charset="0"/>
              </a:rPr>
              <a:t> </a:t>
            </a:r>
            <a:r>
              <a:rPr lang="el-GR" sz="1400" dirty="0" smtClean="0">
                <a:latin typeface="Palatino Linotype" pitchFamily="18" charset="0"/>
              </a:rPr>
              <a:t>ἔθηκε,</a:t>
            </a:r>
            <a:br>
              <a:rPr lang="el-GR" sz="1400" dirty="0" smtClean="0">
                <a:latin typeface="Palatino Linotype" pitchFamily="18" charset="0"/>
              </a:rPr>
            </a:br>
            <a:r>
              <a:rPr lang="el-GR" sz="1400" dirty="0" smtClean="0">
                <a:latin typeface="Palatino Linotype" pitchFamily="18" charset="0"/>
              </a:rPr>
              <a:t>πολλὰς δ᾽ ἰφθίμους ψυχὰς Ἄϊδι προΐαψεν</a:t>
            </a:r>
            <a:br>
              <a:rPr lang="el-GR" sz="1400" dirty="0" smtClean="0">
                <a:latin typeface="Palatino Linotype" pitchFamily="18" charset="0"/>
              </a:rPr>
            </a:br>
            <a:r>
              <a:rPr lang="el-GR" sz="1400" dirty="0" smtClean="0">
                <a:latin typeface="Palatino Linotype" pitchFamily="18" charset="0"/>
              </a:rPr>
              <a:t>ἡρώων, αὐτοὺς δὲ ἑλώρια τεῦχε κύνεσσιν</a:t>
            </a:r>
            <a:br>
              <a:rPr lang="el-GR" sz="1400" dirty="0" smtClean="0">
                <a:latin typeface="Palatino Linotype" pitchFamily="18" charset="0"/>
              </a:rPr>
            </a:br>
            <a:r>
              <a:rPr lang="el-GR" sz="1400" dirty="0" smtClean="0">
                <a:latin typeface="Palatino Linotype" pitchFamily="18" charset="0"/>
              </a:rPr>
              <a:t>οἰωνοῖσί τε πᾶσι, Διὸς δ᾽ ἐτελείετο βουλή,</a:t>
            </a:r>
            <a:br>
              <a:rPr lang="el-GR" sz="1400" dirty="0" smtClean="0">
                <a:latin typeface="Palatino Linotype" pitchFamily="18" charset="0"/>
              </a:rPr>
            </a:br>
            <a:r>
              <a:rPr lang="el-GR" sz="1400" dirty="0" smtClean="0">
                <a:latin typeface="Palatino Linotype" pitchFamily="18" charset="0"/>
              </a:rPr>
              <a:t>ἐξ οὗ δὴ τὰ πρῶτα διαστήτην ἐρίσαντε</a:t>
            </a:r>
            <a:br>
              <a:rPr lang="el-GR" sz="1400" dirty="0" smtClean="0">
                <a:latin typeface="Palatino Linotype" pitchFamily="18" charset="0"/>
              </a:rPr>
            </a:br>
            <a:r>
              <a:rPr lang="el-GR" sz="1400" dirty="0" smtClean="0">
                <a:latin typeface="Palatino Linotype" pitchFamily="18" charset="0"/>
              </a:rPr>
              <a:t>Ἀτρεΐδης τε ἄναξ ἀνδρῶν καὶ δῖος Ἀχιλλεύς.</a:t>
            </a:r>
            <a:endParaRPr lang="en-US" sz="1400" dirty="0"/>
          </a:p>
        </p:txBody>
      </p:sp>
      <p:pic>
        <p:nvPicPr>
          <p:cNvPr id="5" name="Picture 4" descr="c. 1832. Smithsonian American Art Museum, Washington, DC." title="William Page, painting of the Quarrel of Achilles and Agamemnon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068" y="990600"/>
            <a:ext cx="3794249" cy="2425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0555" y="1143000"/>
            <a:ext cx="459613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Anger be now your song, immortal one,</a:t>
            </a:r>
          </a:p>
          <a:p>
            <a:r>
              <a:rPr lang="en-US" sz="1700" dirty="0" err="1" smtClean="0"/>
              <a:t>Akhilleus</a:t>
            </a:r>
            <a:r>
              <a:rPr lang="en-US" sz="1700" dirty="0" smtClean="0"/>
              <a:t>’ anger, doomed and ruinous,</a:t>
            </a:r>
          </a:p>
          <a:p>
            <a:r>
              <a:rPr lang="en-US" sz="1700" dirty="0" smtClean="0"/>
              <a:t>That caused the Achaeans loss on bitter loss</a:t>
            </a:r>
          </a:p>
          <a:p>
            <a:r>
              <a:rPr lang="en-US" sz="1700" dirty="0" smtClean="0"/>
              <a:t>And crowded brave souls into the </a:t>
            </a:r>
            <a:r>
              <a:rPr lang="en-US" sz="1700" dirty="0" err="1" smtClean="0"/>
              <a:t>undergloom</a:t>
            </a:r>
            <a:endParaRPr lang="en-US" sz="1700" dirty="0" smtClean="0"/>
          </a:p>
          <a:p>
            <a:r>
              <a:rPr lang="en-US" sz="1700" dirty="0" smtClean="0"/>
              <a:t>Leaving so many dead men – carrion</a:t>
            </a:r>
          </a:p>
          <a:p>
            <a:r>
              <a:rPr lang="en-US" sz="1700" dirty="0" smtClean="0"/>
              <a:t>For dogs and birds; and the will of Zeus was done.</a:t>
            </a:r>
          </a:p>
          <a:p>
            <a:r>
              <a:rPr lang="en-US" sz="1700" dirty="0" smtClean="0"/>
              <a:t>Begin it when the two men first contending</a:t>
            </a:r>
          </a:p>
          <a:p>
            <a:r>
              <a:rPr lang="en-US" sz="1700" dirty="0" smtClean="0"/>
              <a:t>Broke with one another – the Lord Marshal</a:t>
            </a:r>
          </a:p>
          <a:p>
            <a:r>
              <a:rPr lang="en-US" sz="1700" dirty="0" smtClean="0"/>
              <a:t>Agamemnon, Atreus’ son, and Prince </a:t>
            </a:r>
            <a:r>
              <a:rPr lang="en-US" sz="1700" dirty="0" err="1" smtClean="0"/>
              <a:t>Akhilleus</a:t>
            </a:r>
            <a:endParaRPr lang="en-US" sz="1700" dirty="0" smtClean="0"/>
          </a:p>
          <a:p>
            <a:r>
              <a:rPr lang="en-US" sz="1700" dirty="0" smtClean="0"/>
              <a:t>Iliad 1.1-7.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9028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Who fights in the first one-on-one combat in the </a:t>
            </a:r>
            <a:r>
              <a:rPr lang="en-US" i="1" dirty="0" smtClean="0"/>
              <a:t>Iliad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Menelaus and Hector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Menelaus and Paris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Agamemnon and Achilles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Ajax and Hector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Exchange of Women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772886"/>
            <a:ext cx="4495800" cy="38100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Remember that the trigger for the Trojan War was Paris’ abduction of Helen (the unlawful exchange of women)</a:t>
            </a:r>
          </a:p>
          <a:p>
            <a:r>
              <a:rPr lang="en-US" sz="2000" i="1" dirty="0" smtClean="0"/>
              <a:t>Iliad</a:t>
            </a:r>
            <a:r>
              <a:rPr lang="en-US" sz="2000" dirty="0" smtClean="0"/>
              <a:t> 1 opens with Apollo furious at Agamemnon for stealing </a:t>
            </a:r>
            <a:r>
              <a:rPr lang="en-US" sz="2000" dirty="0" err="1" smtClean="0"/>
              <a:t>Chryseis</a:t>
            </a:r>
            <a:r>
              <a:rPr lang="en-US" sz="2000" dirty="0" smtClean="0"/>
              <a:t>, the daughter of </a:t>
            </a:r>
            <a:r>
              <a:rPr lang="en-US" sz="2000" dirty="0" err="1" smtClean="0"/>
              <a:t>Chryses</a:t>
            </a:r>
            <a:r>
              <a:rPr lang="en-US" sz="2000" dirty="0" smtClean="0"/>
              <a:t>, a Trojan priest of Apollo</a:t>
            </a:r>
          </a:p>
          <a:p>
            <a:r>
              <a:rPr lang="en-US" sz="2000" dirty="0" smtClean="0"/>
              <a:t>Agamemnon doesn’t want to return her, but does so under pressure</a:t>
            </a:r>
          </a:p>
          <a:p>
            <a:r>
              <a:rPr lang="en-US" sz="2000" dirty="0" smtClean="0"/>
              <a:t>In revenge, he takes Achilles’ own captive woman, </a:t>
            </a:r>
            <a:r>
              <a:rPr lang="en-US" sz="2000" dirty="0" err="1" smtClean="0"/>
              <a:t>Briseis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pic>
        <p:nvPicPr>
          <p:cNvPr id="5122" name="Picture 2" descr="from the fourteenth century Chroniques de Saint-Denis. Bibliotheque Nationale de France, Paris.&#10;" title="manuscript illumination of the abduction of Helen (lef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662168"/>
            <a:ext cx="2590799" cy="25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osaic from the &quot;House of the Nymphs,&quot; 4th century AD, Neapolis, Tunisia. Museum of Nabeul, Tunisia.&#10;" title="mosaic depicting Chryses begging Agamemnon for the return of Chryse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415" y="3483429"/>
            <a:ext cx="2755570" cy="166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Achilles withdraws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324599" cy="41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Doubts about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19600" cy="3886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dirty="0" smtClean="0"/>
              <a:t>So all subsided,</a:t>
            </a:r>
          </a:p>
          <a:p>
            <a:pPr>
              <a:buNone/>
            </a:pPr>
            <a:r>
              <a:rPr lang="en-US" sz="1700" dirty="0" smtClean="0"/>
              <a:t>Except one man who still railed on alone –</a:t>
            </a:r>
          </a:p>
          <a:p>
            <a:pPr>
              <a:buNone/>
            </a:pPr>
            <a:r>
              <a:rPr lang="en-US" sz="1700" dirty="0" err="1" smtClean="0"/>
              <a:t>Thersites</a:t>
            </a:r>
            <a:r>
              <a:rPr lang="en-US" sz="1700" dirty="0" smtClean="0"/>
              <a:t>, a blabbing soldier,</a:t>
            </a:r>
          </a:p>
          <a:p>
            <a:pPr>
              <a:buNone/>
            </a:pPr>
            <a:r>
              <a:rPr lang="en-US" sz="1700" dirty="0" smtClean="0"/>
              <a:t>Who had an impudent way with officers,</a:t>
            </a:r>
          </a:p>
          <a:p>
            <a:pPr>
              <a:buNone/>
            </a:pPr>
            <a:r>
              <a:rPr lang="en-US" sz="1700" dirty="0" smtClean="0"/>
              <a:t>Thinking himself amusing to the troops –</a:t>
            </a:r>
          </a:p>
          <a:p>
            <a:pPr>
              <a:buNone/>
            </a:pPr>
            <a:r>
              <a:rPr lang="en-US" sz="1700" dirty="0" smtClean="0"/>
              <a:t>The most obnoxious rogue who went to Troy.</a:t>
            </a:r>
          </a:p>
          <a:p>
            <a:pPr>
              <a:buNone/>
            </a:pPr>
            <a:r>
              <a:rPr lang="en-US" sz="1700" dirty="0" smtClean="0"/>
              <a:t>Bowlegged, with one limping leg, and shoulders</a:t>
            </a:r>
          </a:p>
          <a:p>
            <a:pPr>
              <a:buNone/>
            </a:pPr>
            <a:r>
              <a:rPr lang="en-US" sz="1700" dirty="0" smtClean="0"/>
              <a:t>Rounded above the chest, he had a skull</a:t>
            </a:r>
          </a:p>
          <a:p>
            <a:pPr>
              <a:buNone/>
            </a:pPr>
            <a:r>
              <a:rPr lang="en-US" sz="1700" dirty="0" smtClean="0"/>
              <a:t>Quite conical, and mangy fuzz like mold.</a:t>
            </a:r>
          </a:p>
          <a:p>
            <a:pPr>
              <a:buNone/>
            </a:pPr>
            <a:r>
              <a:rPr lang="en-US" sz="1700" dirty="0" smtClean="0"/>
              <a:t>(</a:t>
            </a:r>
            <a:r>
              <a:rPr lang="en-US" sz="1700" i="1" dirty="0" smtClean="0"/>
              <a:t>Iliad</a:t>
            </a:r>
            <a:r>
              <a:rPr lang="en-US" sz="1700" dirty="0" smtClean="0"/>
              <a:t> 2. 244-251)</a:t>
            </a:r>
            <a:endParaRPr lang="en-US" sz="1700" dirty="0"/>
          </a:p>
        </p:txBody>
      </p:sp>
      <p:pic>
        <p:nvPicPr>
          <p:cNvPr id="6146" name="Picture 2" descr="series ran 1995-2001. character performed by Jeremy Roberts." title="photo of character Thersites from TV series Xena: Warrior Prin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44286"/>
            <a:ext cx="1962150" cy="256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arcophagus, 2nd century AD. Museum of Archaeology, Antalya, Turkey." title="bas-relief image of Achilles striking Thersit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200400"/>
            <a:ext cx="1962150" cy="2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2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Catalogue of the 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91000" cy="4038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dirty="0" smtClean="0"/>
              <a:t>Tell me now, Muses, dwelling on Olympus,</a:t>
            </a:r>
          </a:p>
          <a:p>
            <a:pPr>
              <a:buNone/>
            </a:pPr>
            <a:r>
              <a:rPr lang="en-US" sz="1600" dirty="0" smtClean="0"/>
              <a:t>As you are heavenly, and are everywhere,</a:t>
            </a:r>
          </a:p>
          <a:p>
            <a:pPr>
              <a:buNone/>
            </a:pPr>
            <a:r>
              <a:rPr lang="en-US" sz="1600" dirty="0" smtClean="0"/>
              <a:t>And everything is known to you – while we</a:t>
            </a:r>
          </a:p>
          <a:p>
            <a:pPr>
              <a:buNone/>
            </a:pPr>
            <a:r>
              <a:rPr lang="en-US" sz="1600" dirty="0" smtClean="0"/>
              <a:t>Can only hear the tales and never know –</a:t>
            </a:r>
          </a:p>
          <a:p>
            <a:pPr>
              <a:buNone/>
            </a:pPr>
            <a:r>
              <a:rPr lang="en-US" sz="1600" dirty="0" smtClean="0"/>
              <a:t>Who were the </a:t>
            </a:r>
            <a:r>
              <a:rPr lang="en-US" sz="1600" dirty="0" err="1" smtClean="0"/>
              <a:t>Danaan</a:t>
            </a:r>
            <a:r>
              <a:rPr lang="en-US" sz="1600" dirty="0" smtClean="0"/>
              <a:t> lords and officers?</a:t>
            </a:r>
          </a:p>
          <a:p>
            <a:pPr>
              <a:buNone/>
            </a:pPr>
            <a:r>
              <a:rPr lang="en-US" sz="1600" dirty="0" smtClean="0"/>
              <a:t>The rank and file I shall not name; I could not,</a:t>
            </a:r>
          </a:p>
          <a:p>
            <a:pPr>
              <a:buNone/>
            </a:pPr>
            <a:r>
              <a:rPr lang="en-US" sz="1600" dirty="0" smtClean="0"/>
              <a:t>If I were gifted with ten tongues and voices</a:t>
            </a:r>
          </a:p>
          <a:p>
            <a:pPr>
              <a:buNone/>
            </a:pPr>
            <a:r>
              <a:rPr lang="en-US" sz="1600" dirty="0" smtClean="0"/>
              <a:t>Unfaltering, and a brazen heart within me,</a:t>
            </a:r>
          </a:p>
          <a:p>
            <a:pPr>
              <a:buNone/>
            </a:pPr>
            <a:r>
              <a:rPr lang="en-US" sz="1600" dirty="0" smtClean="0"/>
              <a:t>Unless the Muses, daughters of Olympian</a:t>
            </a:r>
          </a:p>
          <a:p>
            <a:pPr>
              <a:buNone/>
            </a:pPr>
            <a:r>
              <a:rPr lang="en-US" sz="1600" dirty="0" smtClean="0"/>
              <a:t>Zeus beyond the </a:t>
            </a:r>
            <a:r>
              <a:rPr lang="en-US" sz="1600" dirty="0" err="1" smtClean="0"/>
              <a:t>stormcloud</a:t>
            </a:r>
            <a:r>
              <a:rPr lang="en-US" sz="1600" dirty="0" smtClean="0"/>
              <a:t>, could recall</a:t>
            </a:r>
          </a:p>
          <a:p>
            <a:pPr>
              <a:buNone/>
            </a:pPr>
            <a:r>
              <a:rPr lang="en-US" sz="1600" dirty="0" smtClean="0"/>
              <a:t>All those who sailed for the campaign at Troy.</a:t>
            </a:r>
          </a:p>
          <a:p>
            <a:pPr>
              <a:buNone/>
            </a:pPr>
            <a:r>
              <a:rPr lang="en-US" sz="1600" dirty="0" smtClean="0"/>
              <a:t>Let me name only captains of contingents</a:t>
            </a:r>
          </a:p>
          <a:p>
            <a:pPr>
              <a:buNone/>
            </a:pPr>
            <a:r>
              <a:rPr lang="en-US" sz="1600" dirty="0" smtClean="0"/>
              <a:t>And number all the ships.</a:t>
            </a:r>
          </a:p>
          <a:p>
            <a:pPr>
              <a:buNone/>
            </a:pPr>
            <a:r>
              <a:rPr lang="en-US" sz="1600" i="1" dirty="0" smtClean="0"/>
              <a:t>Iliad</a:t>
            </a:r>
            <a:r>
              <a:rPr lang="en-US" sz="1600" dirty="0" smtClean="0"/>
              <a:t> 2.567-577</a:t>
            </a:r>
            <a:endParaRPr lang="en-US" sz="1600" i="1" dirty="0"/>
          </a:p>
        </p:txBody>
      </p:sp>
      <p:pic>
        <p:nvPicPr>
          <p:cNvPr id="4" name="Picture 3" title="photo of World War II memorial, Washington, DC.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4572000" y="1295400"/>
            <a:ext cx="42672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4724400"/>
            <a:ext cx="33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WWII Memorial, Washington 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 Who is </a:t>
            </a:r>
            <a:r>
              <a:rPr lang="en-US" dirty="0" err="1" smtClean="0"/>
              <a:t>Chryseis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Achilles’ sister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Agamemnon’s captive woman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Menelaus’ wife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Hector’s mother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Helen on the Battlements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257300"/>
            <a:ext cx="4724400" cy="3581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They sounded like cicadas in dry summer</a:t>
            </a:r>
          </a:p>
          <a:p>
            <a:pPr>
              <a:buNone/>
            </a:pPr>
            <a:r>
              <a:rPr lang="en-US" sz="1600" dirty="0" smtClean="0"/>
              <a:t>That cling on leafy trees and send out voices</a:t>
            </a:r>
          </a:p>
          <a:p>
            <a:pPr>
              <a:buNone/>
            </a:pPr>
            <a:r>
              <a:rPr lang="en-US" sz="1600" dirty="0" smtClean="0"/>
              <a:t>Rhythmic and long – so droned and murmured these</a:t>
            </a:r>
          </a:p>
          <a:p>
            <a:pPr>
              <a:buNone/>
            </a:pPr>
            <a:r>
              <a:rPr lang="en-US" sz="1600" dirty="0" smtClean="0"/>
              <a:t>Old leaders of the Trojans on the tower,</a:t>
            </a:r>
          </a:p>
          <a:p>
            <a:pPr>
              <a:buNone/>
            </a:pPr>
            <a:r>
              <a:rPr lang="en-US" sz="1600" dirty="0" smtClean="0"/>
              <a:t>And watching Helen as she climbed the stair</a:t>
            </a:r>
          </a:p>
          <a:p>
            <a:pPr>
              <a:buNone/>
            </a:pPr>
            <a:r>
              <a:rPr lang="en-US" sz="1600" dirty="0" smtClean="0"/>
              <a:t>In undertones they said to one another:</a:t>
            </a:r>
          </a:p>
          <a:p>
            <a:pPr>
              <a:buNone/>
            </a:pPr>
            <a:r>
              <a:rPr lang="en-US" sz="1600" dirty="0" smtClean="0"/>
              <a:t>“We cannot rage at her, it is no wonder</a:t>
            </a:r>
          </a:p>
          <a:p>
            <a:pPr>
              <a:buNone/>
            </a:pPr>
            <a:r>
              <a:rPr lang="en-US" sz="1600" dirty="0" smtClean="0"/>
              <a:t>That Trojans and </a:t>
            </a:r>
            <a:r>
              <a:rPr lang="en-US" sz="1600" dirty="0" err="1" smtClean="0"/>
              <a:t>Akhaians</a:t>
            </a:r>
            <a:r>
              <a:rPr lang="en-US" sz="1600" dirty="0" smtClean="0"/>
              <a:t> under arms</a:t>
            </a:r>
          </a:p>
          <a:p>
            <a:pPr>
              <a:buNone/>
            </a:pPr>
            <a:r>
              <a:rPr lang="en-US" sz="1600" dirty="0" smtClean="0"/>
              <a:t>Should for so long have borne the pains of war</a:t>
            </a:r>
          </a:p>
          <a:p>
            <a:pPr>
              <a:buNone/>
            </a:pPr>
            <a:r>
              <a:rPr lang="en-US" sz="1600" dirty="0" smtClean="0"/>
              <a:t>For one like this.”</a:t>
            </a:r>
          </a:p>
          <a:p>
            <a:pPr>
              <a:buNone/>
            </a:pPr>
            <a:r>
              <a:rPr lang="en-US" sz="1600" i="1" dirty="0" smtClean="0"/>
              <a:t>Iliad</a:t>
            </a:r>
            <a:r>
              <a:rPr lang="en-US" sz="1600" dirty="0" smtClean="0"/>
              <a:t> 3.180-189</a:t>
            </a:r>
            <a:endParaRPr lang="en-US" sz="1600" i="1" dirty="0"/>
          </a:p>
        </p:txBody>
      </p:sp>
      <p:pic>
        <p:nvPicPr>
          <p:cNvPr id="4" name="Picture 3" descr="From the film &quot;Helen of Troy,&quot; 1956." title="Photo of Rossana Podestà dressed as Helen of Troy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1066800"/>
            <a:ext cx="2038167" cy="3962400"/>
          </a:xfrm>
          <a:prstGeom prst="rect">
            <a:avLst/>
          </a:prstGeom>
        </p:spPr>
      </p:pic>
      <p:pic>
        <p:nvPicPr>
          <p:cNvPr id="7170" name="Picture 2" descr="Detail of an Attic red-figure crater, Menelaus Painter, ca. 450–440 BC, found in Gnathia (now Egnazia, Italy). Louvre Museum, Paris." title="Vase Painting of Helen of Tro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29" y="1066800"/>
            <a:ext cx="218917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Paris Fights Menelaus</a:t>
            </a:r>
            <a:endParaRPr lang="en-US" dirty="0"/>
          </a:p>
        </p:txBody>
      </p:sp>
      <p:pic>
        <p:nvPicPr>
          <p:cNvPr id="4" name="Content Placeholder 3" title="scene from the movie Troy (2004), where Menelaus and Paris fight.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1" y="1219200"/>
            <a:ext cx="4202974" cy="2514600"/>
          </a:xfrm>
        </p:spPr>
      </p:pic>
      <p:pic>
        <p:nvPicPr>
          <p:cNvPr id="5" name="Picture 4" descr="Jacques-Louis David. Louvre Museum, Paris." title="painting of Helen and Paris in their bedchambe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219200"/>
            <a:ext cx="3139440" cy="2517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4050268"/>
            <a:ext cx="22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As it happens in </a:t>
            </a:r>
            <a:r>
              <a:rPr lang="en-US" i="1" dirty="0" smtClean="0"/>
              <a:t>Troy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4038600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As it happens in the </a:t>
            </a:r>
            <a:r>
              <a:rPr lang="en-US" i="1" dirty="0" smtClean="0"/>
              <a:t>Iliad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 4: Real Battle Begins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2" y="685800"/>
            <a:ext cx="4030981" cy="21011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2" y="2786949"/>
            <a:ext cx="4038600" cy="20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 4: Real Battle Begins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867400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First Death: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Antilokhos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Was the first man to down a Trojan soldier,</a:t>
            </a:r>
          </a:p>
          <a:p>
            <a:pPr marL="0" indent="0">
              <a:buNone/>
            </a:pPr>
            <a:r>
              <a:rPr lang="en-US" dirty="0" smtClean="0"/>
              <a:t>A brave man in the front line, </a:t>
            </a:r>
            <a:r>
              <a:rPr lang="en-US" dirty="0" err="1" smtClean="0"/>
              <a:t>Ekhepolos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/>
              <a:t>Thalysiades</a:t>
            </a:r>
            <a:r>
              <a:rPr lang="en-US" dirty="0" smtClean="0"/>
              <a:t>: he hit him on the ridge</a:t>
            </a:r>
          </a:p>
          <a:p>
            <a:pPr marL="0" indent="0">
              <a:buNone/>
            </a:pPr>
            <a:r>
              <a:rPr lang="en-US" dirty="0" smtClean="0"/>
              <a:t>That bore his crest, and driven in, the point</a:t>
            </a:r>
          </a:p>
          <a:p>
            <a:pPr marL="0" indent="0">
              <a:buNone/>
            </a:pPr>
            <a:r>
              <a:rPr lang="en-US" dirty="0" smtClean="0"/>
              <a:t>Went through his </a:t>
            </a:r>
            <a:r>
              <a:rPr lang="en-US" dirty="0" err="1" smtClean="0"/>
              <a:t>forehelm</a:t>
            </a:r>
            <a:r>
              <a:rPr lang="en-US" dirty="0" smtClean="0"/>
              <a:t> and his forehead bone,</a:t>
            </a:r>
          </a:p>
          <a:p>
            <a:pPr marL="0" indent="0">
              <a:buNone/>
            </a:pPr>
            <a:r>
              <a:rPr lang="en-US" dirty="0" smtClean="0"/>
              <a:t>And darkness veiled his eyes. In the melee</a:t>
            </a:r>
          </a:p>
          <a:p>
            <a:pPr marL="0" indent="0">
              <a:buNone/>
            </a:pPr>
            <a:r>
              <a:rPr lang="en-US" dirty="0" smtClean="0"/>
              <a:t>He toppled like a tower. (4.551-57)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Attic red-figure amphora, c. 470 BC, Louvre." title="vase painting of Antiloch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62000"/>
            <a:ext cx="2095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629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is the name of the captive woman Agamemnon takes from Achilles?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err="1" smtClean="0"/>
              <a:t>Briseis</a:t>
            </a:r>
            <a:endParaRPr lang="en-US" dirty="0" smtClean="0"/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Thetis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Doris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smtClean="0"/>
              <a:t>Andromache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 What is the name of Achilles’ mother?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Deidamia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Thyrsus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Demeter</a:t>
            </a:r>
          </a:p>
          <a:p>
            <a:pPr marL="777240" lvl="1" indent="-457200">
              <a:buFont typeface="+mj-lt"/>
              <a:buAutoNum type="alphaLcParenR"/>
            </a:pPr>
            <a:r>
              <a:rPr lang="en-US" dirty="0" smtClean="0"/>
              <a:t>Thetis</a:t>
            </a:r>
          </a:p>
        </p:txBody>
      </p:sp>
    </p:spTree>
    <p:extLst>
      <p:ext uri="{BB962C8B-B14F-4D97-AF65-F5344CB8AC3E}">
        <p14:creationId xmlns:p14="http://schemas.microsoft.com/office/powerpoint/2010/main" val="22681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epic?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685800"/>
            <a:ext cx="7543800" cy="4572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 smtClean="0">
                <a:latin typeface="Palatino Linotype" pitchFamily="18" charset="0"/>
              </a:rPr>
              <a:t>ἔπος</a:t>
            </a:r>
            <a:r>
              <a:rPr lang="en-US" dirty="0" smtClean="0">
                <a:latin typeface="Palatino Linotype" pitchFamily="18" charset="0"/>
              </a:rPr>
              <a:t>, </a:t>
            </a:r>
            <a:r>
              <a:rPr lang="el-GR" dirty="0" smtClean="0">
                <a:latin typeface="Palatino Linotype" pitchFamily="18" charset="0"/>
              </a:rPr>
              <a:t>ἔπεα </a:t>
            </a:r>
            <a:endParaRPr lang="en-US" dirty="0" smtClean="0">
              <a:latin typeface="Palatino Linotype" pitchFamily="18" charset="0"/>
            </a:endParaRPr>
          </a:p>
          <a:p>
            <a:pPr>
              <a:buNone/>
            </a:pPr>
            <a:r>
              <a:rPr lang="en-US" i="1" dirty="0" smtClean="0"/>
              <a:t>epos, </a:t>
            </a:r>
            <a:r>
              <a:rPr lang="en-US" i="1" dirty="0" err="1" smtClean="0"/>
              <a:t>epea</a:t>
            </a:r>
            <a:endParaRPr lang="en-US" dirty="0" smtClean="0"/>
          </a:p>
          <a:p>
            <a:pPr>
              <a:buNone/>
            </a:pPr>
            <a:endParaRPr lang="en-US" i="1" dirty="0" smtClean="0"/>
          </a:p>
          <a:p>
            <a:pPr marL="514350" indent="-514350">
              <a:buAutoNum type="arabicPeriod"/>
            </a:pPr>
            <a:r>
              <a:rPr lang="en-US" dirty="0" smtClean="0"/>
              <a:t>(</a:t>
            </a:r>
            <a:r>
              <a:rPr lang="en-US" dirty="0" err="1" smtClean="0"/>
              <a:t>sg</a:t>
            </a:r>
            <a:r>
              <a:rPr lang="en-US" dirty="0" smtClean="0"/>
              <a:t>).word, speech</a:t>
            </a:r>
          </a:p>
          <a:p>
            <a:pPr marL="514350" indent="-514350">
              <a:buAutoNum type="arabicPeriod"/>
            </a:pPr>
            <a:r>
              <a:rPr lang="en-US" dirty="0" smtClean="0"/>
              <a:t>(pl.) poetry, epic poetry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Epic is poetry in a particular form (dactylic hexameter); usually about gods and heroes. </a:t>
            </a:r>
          </a:p>
          <a:p>
            <a:pPr marL="514350" indent="-514350">
              <a:buNone/>
            </a:pPr>
            <a:endParaRPr lang="en-US" dirty="0"/>
          </a:p>
          <a:p>
            <a:pPr marL="514350" indent="-514350">
              <a:buNone/>
            </a:pPr>
            <a:r>
              <a:rPr lang="en-US" dirty="0" smtClean="0"/>
              <a:t>NB. </a:t>
            </a:r>
            <a:r>
              <a:rPr lang="en-US" i="1" dirty="0" smtClean="0"/>
              <a:t>Homeric Hymns</a:t>
            </a:r>
            <a:r>
              <a:rPr lang="en-US" dirty="0" smtClean="0"/>
              <a:t> are epic, and so are the </a:t>
            </a:r>
            <a:r>
              <a:rPr lang="en-US" i="1" dirty="0" smtClean="0"/>
              <a:t>Iliad</a:t>
            </a:r>
            <a:r>
              <a:rPr lang="en-US" dirty="0" smtClean="0"/>
              <a:t> and </a:t>
            </a:r>
            <a:r>
              <a:rPr lang="en-US" i="1" dirty="0" smtClean="0"/>
              <a:t>Odyssey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epic?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Epic </a:t>
            </a:r>
            <a:r>
              <a:rPr lang="en-US" dirty="0" err="1" smtClean="0"/>
              <a:t>metre</a:t>
            </a:r>
            <a:r>
              <a:rPr lang="en-US" dirty="0" smtClean="0"/>
              <a:t>: Dactylic hexameter: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English example: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000" dirty="0" smtClean="0"/>
              <a:t>“This is the forest primeval, the murmuring pines and the hemlocks.”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Henry Wadsworth Longfellow, </a:t>
            </a:r>
            <a:r>
              <a:rPr lang="en-US" sz="2000" i="1" dirty="0" smtClean="0"/>
              <a:t>Evangeline</a:t>
            </a:r>
            <a:endParaRPr lang="en-US" sz="2000" dirty="0"/>
          </a:p>
        </p:txBody>
      </p:sp>
      <p:pic>
        <p:nvPicPr>
          <p:cNvPr id="4" name="Picture 3" title="Illustration of Evangeline, the heroine of Longfellow's poem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3886200"/>
            <a:ext cx="2238375" cy="2047875"/>
          </a:xfrm>
          <a:prstGeom prst="rect">
            <a:avLst/>
          </a:prstGeom>
        </p:spPr>
      </p:pic>
      <p:sp>
        <p:nvSpPr>
          <p:cNvPr id="5" name="AutoShape 2" descr="http://upload.wikimedia.org/wikipedia/commons/2/23/Catalectic_dactylic_hexameter.svg"/>
          <p:cNvSpPr>
            <a:spLocks noChangeAspect="1" noChangeArrowheads="1"/>
          </p:cNvSpPr>
          <p:nvPr/>
        </p:nvSpPr>
        <p:spPr bwMode="auto">
          <a:xfrm>
            <a:off x="155575" y="-639763"/>
            <a:ext cx="106108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://upload.wikimedia.org/wikipedia/commons/2/23/Catalectic_dactylic_hexameter.svg"/>
          <p:cNvSpPr>
            <a:spLocks noChangeAspect="1" noChangeArrowheads="1"/>
          </p:cNvSpPr>
          <p:nvPr/>
        </p:nvSpPr>
        <p:spPr bwMode="auto">
          <a:xfrm>
            <a:off x="307975" y="-487363"/>
            <a:ext cx="106108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://upload.wikimedia.org/wikipedia/commons/2/23/Catalectic_dactylic_hexameter.svg"/>
          <p:cNvSpPr>
            <a:spLocks noChangeAspect="1" noChangeArrowheads="1"/>
          </p:cNvSpPr>
          <p:nvPr/>
        </p:nvSpPr>
        <p:spPr bwMode="auto">
          <a:xfrm>
            <a:off x="460375" y="-334963"/>
            <a:ext cx="106108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://upload.wikimedia.org/wikipedia/commons/2/23/Catalectic_dactylic_hexameter.svg"/>
          <p:cNvSpPr>
            <a:spLocks noChangeAspect="1" noChangeArrowheads="1"/>
          </p:cNvSpPr>
          <p:nvPr/>
        </p:nvSpPr>
        <p:spPr bwMode="auto">
          <a:xfrm>
            <a:off x="612775" y="-182563"/>
            <a:ext cx="106108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skidmore.edu/classics/courses/1998fall/cl202/resource/meter/fi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549592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epic?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Greek Example: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l-GR" dirty="0" smtClean="0">
                <a:latin typeface="Palatino Linotype" pitchFamily="18" charset="0"/>
              </a:rPr>
              <a:t>μῆνιν ἄειδε θεὰ Πηληϊάδεω Ἀχιλῆος</a:t>
            </a:r>
            <a:br>
              <a:rPr lang="el-GR" dirty="0" smtClean="0">
                <a:latin typeface="Palatino Linotype" pitchFamily="18" charset="0"/>
              </a:rPr>
            </a:br>
            <a:r>
              <a:rPr lang="el-GR" dirty="0" smtClean="0">
                <a:latin typeface="Palatino Linotype" pitchFamily="18" charset="0"/>
              </a:rPr>
              <a:t>οὐλομένην, ἣ μυρί᾽ Ἀχαιοῖς ἄλγε᾽ ἔθηκε,</a:t>
            </a:r>
            <a:br>
              <a:rPr lang="el-GR" dirty="0" smtClean="0">
                <a:latin typeface="Palatino Linotype" pitchFamily="18" charset="0"/>
              </a:rPr>
            </a:br>
            <a:r>
              <a:rPr lang="el-GR" dirty="0" smtClean="0">
                <a:latin typeface="Palatino Linotype" pitchFamily="18" charset="0"/>
              </a:rPr>
              <a:t>πολλὰς δ᾽ ἰφθίμους ψυχὰς Ἄϊδι προΐαψεν</a:t>
            </a:r>
            <a:br>
              <a:rPr lang="el-GR" dirty="0" smtClean="0">
                <a:latin typeface="Palatino Linotype" pitchFamily="18" charset="0"/>
              </a:rPr>
            </a:br>
            <a:r>
              <a:rPr lang="el-GR" dirty="0" smtClean="0">
                <a:latin typeface="Palatino Linotype" pitchFamily="18" charset="0"/>
              </a:rPr>
              <a:t>ἡρώων, αὐτοὺς δὲ ἑλώρια τεῦχε κύνεσσιν</a:t>
            </a:r>
            <a:br>
              <a:rPr lang="el-GR" dirty="0" smtClean="0">
                <a:latin typeface="Palatino Linotype" pitchFamily="18" charset="0"/>
              </a:rPr>
            </a:br>
            <a:r>
              <a:rPr lang="el-GR" dirty="0" smtClean="0">
                <a:latin typeface="Palatino Linotype" pitchFamily="18" charset="0"/>
              </a:rPr>
              <a:t>οἰωνοῖσί τε πᾶσι, Διὸς δ᾽ ἐτελείετο βουλή,</a:t>
            </a:r>
            <a:br>
              <a:rPr lang="el-GR" dirty="0" smtClean="0">
                <a:latin typeface="Palatino Linotype" pitchFamily="18" charset="0"/>
              </a:rPr>
            </a:br>
            <a:r>
              <a:rPr lang="el-GR" dirty="0" smtClean="0">
                <a:latin typeface="Palatino Linotype" pitchFamily="18" charset="0"/>
              </a:rPr>
              <a:t>ἐξ οὗ δὴ τὰ πρῶτα διαστήτην ἐρίσαντε</a:t>
            </a:r>
            <a:br>
              <a:rPr lang="el-GR" dirty="0" smtClean="0">
                <a:latin typeface="Palatino Linotype" pitchFamily="18" charset="0"/>
              </a:rPr>
            </a:br>
            <a:r>
              <a:rPr lang="el-GR" dirty="0" smtClean="0">
                <a:latin typeface="Palatino Linotype" pitchFamily="18" charset="0"/>
              </a:rPr>
              <a:t>Ἀτρεΐδης τε ἄναξ ἀνδρῶν καὶ δῖος Ἀχιλλεύς.</a:t>
            </a:r>
            <a:endParaRPr lang="en-US" dirty="0" smtClean="0">
              <a:latin typeface="Palatino Linotype" pitchFamily="18" charset="0"/>
            </a:endParaRPr>
          </a:p>
          <a:p>
            <a:pPr>
              <a:buNone/>
            </a:pPr>
            <a:endParaRPr lang="en-US" i="1" dirty="0" smtClean="0">
              <a:latin typeface="Palatino Linotype" pitchFamily="18" charset="0"/>
            </a:endParaRPr>
          </a:p>
          <a:p>
            <a:pPr>
              <a:buNone/>
            </a:pPr>
            <a:r>
              <a:rPr lang="en-US" i="1" dirty="0" smtClean="0">
                <a:latin typeface="Palatino Linotype" pitchFamily="18" charset="0"/>
              </a:rPr>
              <a:t>Iliad</a:t>
            </a:r>
            <a:r>
              <a:rPr lang="en-US" dirty="0" smtClean="0">
                <a:latin typeface="Palatino Linotype" pitchFamily="18" charset="0"/>
              </a:rPr>
              <a:t> 1.1-7</a:t>
            </a:r>
          </a:p>
          <a:p>
            <a:pPr>
              <a:buNone/>
            </a:pPr>
            <a:endParaRPr lang="en-US" i="1" dirty="0">
              <a:latin typeface="Palatino Linotype" pitchFamily="18" charset="0"/>
            </a:endParaRPr>
          </a:p>
          <a:p>
            <a:pPr>
              <a:buNone/>
            </a:pPr>
            <a:r>
              <a:rPr lang="en-US" i="1" dirty="0" smtClean="0">
                <a:latin typeface="Palatino Linotype" pitchFamily="18" charset="0"/>
              </a:rPr>
              <a:t>Note: for a fuller performance of the opening of the poem, with an attempt to reproduce the sound of an original performance, see: </a:t>
            </a:r>
          </a:p>
          <a:p>
            <a:pPr>
              <a:buNone/>
            </a:pPr>
            <a:r>
              <a:rPr lang="en-US" i="1" dirty="0" smtClean="0">
                <a:latin typeface="Palatino Linotype" pitchFamily="18" charset="0"/>
                <a:hlinkClick r:id="rId2"/>
              </a:rPr>
              <a:t>http://www.rhapsodes.fll.vt.edu/Iliad/iliad.htm</a:t>
            </a:r>
            <a:endParaRPr lang="en-US" i="1" dirty="0"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epic?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Content of Greek epic is the </a:t>
            </a:r>
            <a:r>
              <a:rPr lang="en-US" i="1" dirty="0" err="1" smtClean="0"/>
              <a:t>kleos</a:t>
            </a:r>
            <a:r>
              <a:rPr lang="en-US" dirty="0" smtClean="0"/>
              <a:t> of heroes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i="1" dirty="0" err="1" smtClean="0"/>
              <a:t>kleos</a:t>
            </a:r>
            <a:r>
              <a:rPr lang="en-US" dirty="0" smtClean="0"/>
              <a:t> is</a:t>
            </a:r>
          </a:p>
          <a:p>
            <a:pPr marL="514350" indent="-514350">
              <a:buAutoNum type="arabicPeriod"/>
            </a:pPr>
            <a:r>
              <a:rPr lang="en-US" dirty="0" smtClean="0"/>
              <a:t>fame</a:t>
            </a:r>
          </a:p>
          <a:p>
            <a:pPr marL="514350" indent="-514350">
              <a:buAutoNum type="arabicPeriod"/>
            </a:pPr>
            <a:r>
              <a:rPr lang="en-US" dirty="0" smtClean="0"/>
              <a:t>songs and stories about that fame (i.e. epic poetry)</a:t>
            </a:r>
          </a:p>
          <a:p>
            <a:pPr marL="514350" indent="-514350">
              <a:buAutoNum type="arabicPeriod"/>
            </a:pPr>
            <a:r>
              <a:rPr lang="en-US" dirty="0" smtClean="0"/>
              <a:t>worship as a hero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4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story told?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Homeric Epic is originally oral</a:t>
            </a:r>
          </a:p>
          <a:p>
            <a:r>
              <a:rPr lang="en-US" dirty="0" smtClean="0"/>
              <a:t>Beginnings of tradition unknown</a:t>
            </a:r>
          </a:p>
          <a:p>
            <a:r>
              <a:rPr lang="en-US" dirty="0" smtClean="0"/>
              <a:t>By around 500 BC we know the text in its current form is being performed annually in Athens</a:t>
            </a:r>
          </a:p>
          <a:p>
            <a:r>
              <a:rPr lang="en-US" dirty="0" smtClean="0"/>
              <a:t>How it arrived at that form is anyone’s guess:</a:t>
            </a:r>
          </a:p>
          <a:p>
            <a:pPr marL="514350" indent="-514350">
              <a:buAutoNum type="arabicPeriod"/>
            </a:pPr>
            <a:r>
              <a:rPr lang="en-US" dirty="0" smtClean="0"/>
              <a:t>Single poet wrote </a:t>
            </a:r>
            <a:r>
              <a:rPr lang="en-US" i="1" dirty="0" smtClean="0"/>
              <a:t>Iliad</a:t>
            </a:r>
            <a:r>
              <a:rPr lang="en-US" dirty="0" smtClean="0"/>
              <a:t> and </a:t>
            </a:r>
            <a:r>
              <a:rPr lang="en-US" i="1" dirty="0" smtClean="0"/>
              <a:t>Odyssey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Someone transcribed both poems from an oral poet</a:t>
            </a:r>
          </a:p>
          <a:p>
            <a:pPr marL="514350" indent="-514350">
              <a:buAutoNum type="arabicPeriod"/>
            </a:pPr>
            <a:r>
              <a:rPr lang="en-US" dirty="0" smtClean="0"/>
              <a:t>No one single poet; stories gradually evolved into current shape</a:t>
            </a:r>
          </a:p>
        </p:txBody>
      </p:sp>
    </p:spTree>
    <p:extLst>
      <p:ext uri="{BB962C8B-B14F-4D97-AF65-F5344CB8AC3E}">
        <p14:creationId xmlns:p14="http://schemas.microsoft.com/office/powerpoint/2010/main" val="24933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2&quot; unique_id=&quot;11142&quot;&gt;&lt;object type=&quot;3&quot; unique_id=&quot;11143&quot;&gt;&lt;property id=&quot;20148&quot; value=&quot;5&quot;/&gt;&lt;property id=&quot;20300&quot; value=&quot;Slide 1 - &amp;quot;CLAS 220 Introduction to Classical Mythology&amp;quot;&quot;/&gt;&lt;property id=&quot;20307&quot; value=&quot;256&quot;/&gt;&lt;/object&gt;&lt;object type=&quot;3&quot; unique_id=&quot;11144&quot;&gt;&lt;property id=&quot;20148&quot; value=&quot;5&quot;/&gt;&lt;property id=&quot;20300&quot; value=&quot;Slide 5 - &amp;quot;What is epic?&amp;quot;&quot;/&gt;&lt;property id=&quot;20307&quot; value=&quot;258&quot;/&gt;&lt;/object&gt;&lt;object type=&quot;3&quot; unique_id=&quot;11145&quot;&gt;&lt;property id=&quot;20148&quot; value=&quot;5&quot;/&gt;&lt;property id=&quot;20300&quot; value=&quot;Slide 6 - &amp;quot;What is epic?&amp;quot;&quot;/&gt;&lt;property id=&quot;20307&quot; value=&quot;259&quot;/&gt;&lt;/object&gt;&lt;object type=&quot;3&quot; unique_id=&quot;11146&quot;&gt;&lt;property id=&quot;20148&quot; value=&quot;5&quot;/&gt;&lt;property id=&quot;20300&quot; value=&quot;Slide 7 - &amp;quot;What is epic?&amp;quot;&quot;/&gt;&lt;property id=&quot;20307&quot; value=&quot;260&quot;/&gt;&lt;/object&gt;&lt;object type=&quot;3&quot; unique_id=&quot;11147&quot;&gt;&lt;property id=&quot;20148&quot; value=&quot;5&quot;/&gt;&lt;property id=&quot;20300&quot; value=&quot;Slide 8 - &amp;quot;What is epic?&amp;quot;&quot;/&gt;&lt;property id=&quot;20307&quot; value=&quot;261&quot;/&gt;&lt;/object&gt;&lt;object type=&quot;3&quot; unique_id=&quot;11148&quot;&gt;&lt;property id=&quot;20148&quot; value=&quot;5&quot;/&gt;&lt;property id=&quot;20300&quot; value=&quot;Slide 9 - &amp;quot;How is the story told?&amp;quot;&quot;/&gt;&lt;property id=&quot;20307&quot; value=&quot;262&quot;/&gt;&lt;/object&gt;&lt;object type=&quot;3&quot; unique_id=&quot;11149&quot;&gt;&lt;property id=&quot;20148&quot; value=&quot;5&quot;/&gt;&lt;property id=&quot;20300&quot; value=&quot;Slide 10 - &amp;quot;How is the story told?&amp;quot;&quot;/&gt;&lt;property id=&quot;20307&quot; value=&quot;263&quot;/&gt;&lt;/object&gt;&lt;object type=&quot;3&quot; unique_id=&quot;11150&quot;&gt;&lt;property id=&quot;20148&quot; value=&quot;5&quot;/&gt;&lt;property id=&quot;20300&quot; value=&quot;Slide 11 - &amp;quot;Avdo Mededovic (recorded 1935)&amp;quot;&quot;/&gt;&lt;property id=&quot;20307&quot; value=&quot;264&quot;/&gt;&lt;/object&gt;&lt;object type=&quot;3&quot; unique_id=&quot;11151&quot;&gt;&lt;property id=&quot;20148&quot; value=&quot;5&quot;/&gt;&lt;property id=&quot;20300&quot; value=&quot;Slide 12 - &amp;quot;Epic Themes Jason and the Argonauts&amp;quot;&quot;/&gt;&lt;property id=&quot;20307&quot; value=&quot;265&quot;/&gt;&lt;/object&gt;&lt;object type=&quot;3&quot; unique_id=&quot;11152&quot;&gt;&lt;property id=&quot;20148&quot; value=&quot;5&quot;/&gt;&lt;property id=&quot;20300&quot; value=&quot;Slide 13 - &amp;quot;Epic Themes The Theban Cycle&amp;quot;&quot;/&gt;&lt;property id=&quot;20307&quot; value=&quot;266&quot;/&gt;&lt;/object&gt;&lt;object type=&quot;3&quot; unique_id=&quot;11153&quot;&gt;&lt;property id=&quot;20148&quot; value=&quot;5&quot;/&gt;&lt;property id=&quot;20300&quot; value=&quot;Slide 14 - &amp;quot;Epic Themes The Calydonian Boar Hunt&amp;quot;&quot;/&gt;&lt;property id=&quot;20307&quot; value=&quot;286&quot;/&gt;&lt;/object&gt;&lt;object type=&quot;3&quot; unique_id=&quot;11154&quot;&gt;&lt;property id=&quot;20148&quot; value=&quot;5&quot;/&gt;&lt;property id=&quot;20300&quot; value=&quot;Slide 15 - &amp;quot;Epic Themes – The Trojan War&amp;quot;&quot;/&gt;&lt;property id=&quot;20307&quot; value=&quot;267&quot;/&gt;&lt;/object&gt;&lt;object type=&quot;3&quot; unique_id=&quot;11155&quot;&gt;&lt;property id=&quot;20148&quot; value=&quot;5&quot;/&gt;&lt;property id=&quot;20300&quot; value=&quot;Slide 16 - &amp;quot;Epic Themes&amp;quot;&quot;/&gt;&lt;property id=&quot;20307&quot; value=&quot;268&quot;/&gt;&lt;/object&gt;&lt;object type=&quot;3&quot; unique_id=&quot;11156&quot;&gt;&lt;property id=&quot;20148&quot; value=&quot;5&quot;/&gt;&lt;property id=&quot;20300&quot; value=&quot;Slide 17 - &amp;quot;Cypria&amp;quot;&quot;/&gt;&lt;property id=&quot;20307&quot; value=&quot;269&quot;/&gt;&lt;/object&gt;&lt;object type=&quot;3&quot; unique_id=&quot;11157&quot;&gt;&lt;property id=&quot;20148&quot; value=&quot;5&quot;/&gt;&lt;property id=&quot;20300&quot; value=&quot;Slide 18 - &amp;quot;Cypria&amp;quot;&quot;/&gt;&lt;property id=&quot;20307&quot; value=&quot;270&quot;/&gt;&lt;/object&gt;&lt;object type=&quot;3&quot; unique_id=&quot;11158&quot;&gt;&lt;property id=&quot;20148&quot; value=&quot;5&quot;/&gt;&lt;property id=&quot;20300&quot; value=&quot;Slide 19 - &amp;quot;Cypria&amp;quot;&quot;/&gt;&lt;property id=&quot;20307&quot; value=&quot;271&quot;/&gt;&lt;/object&gt;&lt;object type=&quot;3&quot; unique_id=&quot;11159&quot;&gt;&lt;property id=&quot;20148&quot; value=&quot;5&quot;/&gt;&lt;property id=&quot;20300&quot; value=&quot;Slide 20 - &amp;quot;Aethiopis&amp;quot;&quot;/&gt;&lt;property id=&quot;20307&quot; value=&quot;272&quot;/&gt;&lt;/object&gt;&lt;object type=&quot;3&quot; unique_id=&quot;11160&quot;&gt;&lt;property id=&quot;20148&quot; value=&quot;5&quot;/&gt;&lt;property id=&quot;20300&quot; value=&quot;Slide 21 - &amp;quot;The Little Iliad&amp;quot;&quot;/&gt;&lt;property id=&quot;20307&quot; value=&quot;273&quot;/&gt;&lt;/object&gt;&lt;object type=&quot;3&quot; unique_id=&quot;11161&quot;&gt;&lt;property id=&quot;20148&quot; value=&quot;5&quot;/&gt;&lt;property id=&quot;20300&quot; value=&quot;Slide 22 - &amp;quot;The Sack of Troy&amp;quot;&quot;/&gt;&lt;property id=&quot;20307&quot; value=&quot;274&quot;/&gt;&lt;/object&gt;&lt;object type=&quot;3&quot; unique_id=&quot;11162&quot;&gt;&lt;property id=&quot;20148&quot; value=&quot;5&quot;/&gt;&lt;property id=&quot;20300&quot; value=&quot;Slide 23 - &amp;quot;What’s NOT in the Iliad&amp;quot;&quot;/&gt;&lt;property id=&quot;20307&quot; value=&quot;275&quot;/&gt;&lt;/object&gt;&lt;object type=&quot;3&quot; unique_id=&quot;11163&quot;&gt;&lt;property id=&quot;20148&quot; value=&quot;5&quot;/&gt;&lt;property id=&quot;20300&quot; value=&quot;Slide 24 - &amp;quot;What IS  in the Iliad&amp;quot;&quot;/&gt;&lt;property id=&quot;20307&quot; value=&quot;276&quot;/&gt;&lt;/object&gt;&lt;object type=&quot;3&quot; unique_id=&quot;11164&quot;&gt;&lt;property id=&quot;20148&quot; value=&quot;5&quot;/&gt;&lt;property id=&quot;20300&quot; value=&quot;Slide 26 - &amp;quot;The Exchange of Women&amp;quot;&quot;/&gt;&lt;property id=&quot;20307&quot; value=&quot;277&quot;/&gt;&lt;/object&gt;&lt;object type=&quot;3&quot; unique_id=&quot;11165&quot;&gt;&lt;property id=&quot;20148&quot; value=&quot;5&quot;/&gt;&lt;property id=&quot;20300&quot; value=&quot;Slide 27 - &amp;quot;Achilles withdraws&amp;quot;&quot;/&gt;&lt;property id=&quot;20307&quot; value=&quot;278&quot;/&gt;&lt;/object&gt;&lt;object type=&quot;3&quot; unique_id=&quot;11166&quot;&gt;&lt;property id=&quot;20148&quot; value=&quot;5&quot;/&gt;&lt;property id=&quot;20300&quot; value=&quot;Slide 28 - &amp;quot;Doubts about war&amp;quot;&quot;/&gt;&lt;property id=&quot;20307&quot; value=&quot;279&quot;/&gt;&lt;/object&gt;&lt;object type=&quot;3&quot; unique_id=&quot;11167&quot;&gt;&lt;property id=&quot;20148&quot; value=&quot;5&quot;/&gt;&lt;property id=&quot;20300&quot; value=&quot;Slide 29 - &amp;quot;Catalogue of the Ships&amp;quot;&quot;/&gt;&lt;property id=&quot;20307&quot; value=&quot;280&quot;/&gt;&lt;/object&gt;&lt;object type=&quot;3&quot; unique_id=&quot;11168&quot;&gt;&lt;property id=&quot;20148&quot; value=&quot;5&quot;/&gt;&lt;property id=&quot;20300&quot; value=&quot;Slide 30 - &amp;quot;Helen on the Battlements&amp;quot;&quot;/&gt;&lt;property id=&quot;20307&quot; value=&quot;281&quot;/&gt;&lt;/object&gt;&lt;object type=&quot;3&quot; unique_id=&quot;11169&quot;&gt;&lt;property id=&quot;20148&quot; value=&quot;5&quot;/&gt;&lt;property id=&quot;20300&quot; value=&quot;Slide 31 - &amp;quot;Paris Fights Menelaus&amp;quot;&quot;/&gt;&lt;property id=&quot;20307&quot; value=&quot;282&quot;/&gt;&lt;/object&gt;&lt;object type=&quot;3&quot; unique_id=&quot;11589&quot;&gt;&lt;property id=&quot;20148&quot; value=&quot;5&quot;/&gt;&lt;property id=&quot;20300&quot; value=&quot;Slide 2 - &amp;quot;Quiz Question&amp;quot;&quot;/&gt;&lt;property id=&quot;20307&quot; value=&quot;287&quot;/&gt;&lt;/object&gt;&lt;object type=&quot;3&quot; unique_id=&quot;11590&quot;&gt;&lt;property id=&quot;20148&quot; value=&quot;5&quot;/&gt;&lt;property id=&quot;20300&quot; value=&quot;Slide 3 - &amp;quot;Quiz Question&amp;quot;&quot;/&gt;&lt;property id=&quot;20307&quot; value=&quot;288&quot;/&gt;&lt;/object&gt;&lt;object type=&quot;3&quot; unique_id=&quot;11591&quot;&gt;&lt;property id=&quot;20148&quot; value=&quot;5&quot;/&gt;&lt;property id=&quot;20300&quot; value=&quot;Slide 4 - &amp;quot;Quiz Question&amp;quot;&quot;/&gt;&lt;property id=&quot;20307&quot; value=&quot;289&quot;/&gt;&lt;/object&gt;&lt;object type=&quot;3&quot; unique_id=&quot;11795&quot;&gt;&lt;property id=&quot;20148&quot; value=&quot;5&quot;/&gt;&lt;property id=&quot;20300&quot; value=&quot;Slide 32 - &amp;quot;Book 4: Real Battle Begins&amp;quot;&quot;/&gt;&lt;property id=&quot;20307&quot; value=&quot;290&quot;/&gt;&lt;/object&gt;&lt;object type=&quot;3&quot; unique_id=&quot;11796&quot;&gt;&lt;property id=&quot;20148&quot; value=&quot;5&quot;/&gt;&lt;property id=&quot;20300&quot; value=&quot;Slide 33 - &amp;quot;Book 4: Real Battle Begins&amp;quot;&quot;/&gt;&lt;property id=&quot;20307&quot; value=&quot;291&quot;/&gt;&lt;/object&gt;&lt;object type=&quot;3&quot; unique_id=&quot;11900&quot;&gt;&lt;property id=&quot;20148&quot; value=&quot;5&quot;/&gt;&lt;property id=&quot;20300&quot; value=&quot;Slide 25 - &amp;quot;Quiz Question&amp;quot;&quot;/&gt;&lt;property id=&quot;20307&quot; value=&quot;292&quot;/&gt;&lt;/object&gt;&lt;object type=&quot;3&quot; unique_id=&quot;11901&quot;&gt;&lt;property id=&quot;20148&quot; value=&quot;5&quot;/&gt;&lt;property id=&quot;20300&quot; value=&quot;Slide 34 - &amp;quot;Quiz Question&amp;quot;&quot;/&gt;&lt;property id=&quot;20307&quot; value=&quot;293&quot;/&gt;&lt;/object&gt;&lt;/object&gt;&lt;object type=&quot;8&quot; unique_id=&quot;11204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1324</TotalTime>
  <Words>1131</Words>
  <Application>Microsoft Office PowerPoint</Application>
  <PresentationFormat>On-screen Show (4:3)</PresentationFormat>
  <Paragraphs>217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Impact</vt:lpstr>
      <vt:lpstr>Palatino Linotype</vt:lpstr>
      <vt:lpstr>Times New Roman</vt:lpstr>
      <vt:lpstr>Theme1</vt:lpstr>
      <vt:lpstr>CLAS 220 Introduction to Classical Mythology</vt:lpstr>
      <vt:lpstr>Quiz Question</vt:lpstr>
      <vt:lpstr>Quiz Question</vt:lpstr>
      <vt:lpstr>Quiz Question</vt:lpstr>
      <vt:lpstr>What is epic?</vt:lpstr>
      <vt:lpstr>What is epic?</vt:lpstr>
      <vt:lpstr>What is epic?</vt:lpstr>
      <vt:lpstr>What is epic?</vt:lpstr>
      <vt:lpstr>How is the story told?</vt:lpstr>
      <vt:lpstr>How is the story told?</vt:lpstr>
      <vt:lpstr>Avdo Mededovic (recorded 1935)</vt:lpstr>
      <vt:lpstr>Epic Themes Jason and the Argonauts</vt:lpstr>
      <vt:lpstr>Epic Themes The Theban Cycle</vt:lpstr>
      <vt:lpstr>Epic Themes The Calydonian Boar Hunt</vt:lpstr>
      <vt:lpstr>Epic Themes – The Trojan War</vt:lpstr>
      <vt:lpstr>Epic Themes</vt:lpstr>
      <vt:lpstr>Cypria</vt:lpstr>
      <vt:lpstr>Cypria</vt:lpstr>
      <vt:lpstr>Cypria</vt:lpstr>
      <vt:lpstr>Aethiopis</vt:lpstr>
      <vt:lpstr>The Little Iliad</vt:lpstr>
      <vt:lpstr>The Sack of Troy</vt:lpstr>
      <vt:lpstr>What’s NOT in the Iliad</vt:lpstr>
      <vt:lpstr>What IS  in the Iliad</vt:lpstr>
      <vt:lpstr>Quiz Question</vt:lpstr>
      <vt:lpstr>The Exchange of Women</vt:lpstr>
      <vt:lpstr>Achilles withdraws</vt:lpstr>
      <vt:lpstr>Doubts about war</vt:lpstr>
      <vt:lpstr>Catalogue of the Ships</vt:lpstr>
      <vt:lpstr>Helen on the Battlements</vt:lpstr>
      <vt:lpstr>Paris Fights Menelaus</vt:lpstr>
      <vt:lpstr>Book 4: Real Battle Begins</vt:lpstr>
      <vt:lpstr>Book 4: Real Battle Begins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Introduction to Classical Mythology</dc:title>
  <dc:creator>Alexander Jamieson Beecroft</dc:creator>
  <cp:lastModifiedBy>Alexander Beecroft</cp:lastModifiedBy>
  <cp:revision>35</cp:revision>
  <dcterms:created xsi:type="dcterms:W3CDTF">2014-06-29T01:24:15Z</dcterms:created>
  <dcterms:modified xsi:type="dcterms:W3CDTF">2016-02-11T21:50:16Z</dcterms:modified>
</cp:coreProperties>
</file>